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1" r:id="rId10"/>
    <p:sldId id="2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92033" autoAdjust="0"/>
  </p:normalViewPr>
  <p:slideViewPr>
    <p:cSldViewPr snapToGrid="0">
      <p:cViewPr varScale="1">
        <p:scale>
          <a:sx n="77" d="100"/>
          <a:sy n="77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10" d="100"/>
          <a:sy n="110" d="100"/>
        </p:scale>
        <p:origin x="1181" y="-358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61867-0CF1-44B2-89B3-D6626AC62A70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C4604-A210-437C-AA1F-F12C2F3A7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6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C4604-A210-437C-AA1F-F12C2F3A7C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63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71B13-35F3-49FA-1B14-96657203E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870B64-8EAD-DF98-F52C-130FB43D54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30311-E077-3A90-6A49-5B9D2CE8B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57E5-8803-401B-9450-957BE6DA41CD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BE8C9-58ED-CA06-D3AB-8CA68361A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08D51-DC0D-FAD3-B0A7-3AAEFE7C7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3914-D9BA-EB5A-7AE5-76D7B8F4C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F7F7E-6B98-DB94-9677-42AC6A2DD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7EE93-F21A-2361-5668-739BA0ECB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B4BD-1BCA-4EFF-99DE-D9A7994F16A2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423D2-6758-CE50-1858-83B4D94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39F81-ADC3-5380-7445-F300E12F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7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86C3A3-F363-25BC-D0A1-2ED691498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C51B83-BA94-F491-C48C-A52BCD38A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146FB-D02E-D251-E4B8-417FCF964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3716-7694-45BD-AFC6-1820B30C0E7B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51930-F6C9-6A6E-12E5-1DD12A53E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EA03B-1E80-D6B6-97D3-601CD607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0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01F60-74D3-EFBC-DD7A-7E488275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9F2E7-1CE4-3DC0-50AC-22AE85D0F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F3C98-2DC9-AF3C-4DDA-AEAB3A096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3D1-EE87-4A73-8300-1E92F628B683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4AB57-BE4A-BC40-9E2D-0D266671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110E2-A165-BC1E-4F33-CB44C8D9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0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163EB-6FD5-8C2D-3F1D-BC36D5744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64484-CFE6-9C4B-E9C2-D2DD16F5B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B5D2F-0C4A-A7BE-7024-696409648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9FA7A-D947-4F4A-88E2-EFA1538AD375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75EEB-8EE5-B780-A5F2-E20F7D14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20545-5E1B-D515-0479-EE36993A5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0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67D0B-0647-2647-1E82-59DD3F26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0234C-816B-CF67-0602-074CD5C95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0B6A67-4323-B567-EA27-3C5744608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4506A-34C8-9819-B7E8-5B4729EB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92FC-B6AC-4950-90A5-7893755A01D2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40A1A-33A2-D7DA-E8C1-E1227971E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5739B-8A98-1F02-C278-EB5ED442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3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56B0-DBFE-510C-A576-13C540B62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44F64-1D1C-6A4B-C3D2-67F62F578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1D9EF-4291-294A-5CAB-587800917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1A949F-DDF4-0E65-A12E-E89B7EA7A1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05EEF1-77BD-E80F-4C82-60587C8AD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48FE1A-7A32-64F1-6FE0-7745D6A17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F30-44D5-4762-8B8E-8C96F0877661}" type="datetime1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42612-DA47-880A-DBC5-75AB4AFB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0A3891-9083-CC06-24E3-E25C0788C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5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6966D-3ED3-8289-87D7-3DA21DFCD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02A79-4B0E-0E50-1063-6BC90AAE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B5A8-4A76-4EC1-BE4E-C1BF2895D9A6}" type="datetime1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1D71B-A4BA-16BC-3503-9F1231089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BE56C-4BC7-380E-0F92-10033007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5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2011B7-3EF5-B47B-55FF-7662F0208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451C-C412-4990-BF9B-D5952AF766DA}" type="datetime1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5C230F-2348-B6BC-76B1-1B7796D59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4E34A-ADA3-AFAE-F24C-AB92BD2D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2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625A0-71E6-4166-5183-70AFC17D3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22C7A-1D6F-F629-8ECE-542721AD5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1D90B-D896-5643-31C0-9BC40A6B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064D0-95F3-C8FB-8F12-90F2E5D1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E577-0095-4A5B-B747-2D2744F369A9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1AB1-1776-9EDF-94CF-14E2E7B0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DAE3B-D6F6-F54A-B010-FBD08D118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86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F0717-28A5-216C-77C7-D54962980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D95C78-849E-1B47-EBBF-304E45F45D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8D613-E5C1-6BE4-3E5E-9B21DA9D5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50F3FA-C40D-8070-5652-8CAFF14CB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FB27-BF31-467F-8148-C2F5A52628C4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0679B-04B5-2639-AC1C-89914D35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7478C-AA2B-BB01-88E2-26069D7E7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0EE74-1994-54D3-5F24-1E9F4C79B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EF645-D3E8-F424-2876-7D4C07861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BF4EC-F60A-9254-217B-372A5F05E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F0EBF-9837-423D-9B38-D0716DED83E5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0E117-38E1-F617-1555-B39F8E9E6A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73FEE-6ECC-C322-1FD8-315870869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D70F2-EF2A-48C9-8162-12667630C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6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erry.org/norbert/MarineElectricalPowerSystems/index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E5DA4-31DA-DE1F-6187-524E81D77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701" y="1122363"/>
            <a:ext cx="10247971" cy="1487022"/>
          </a:xfrm>
        </p:spPr>
        <p:txBody>
          <a:bodyPr>
            <a:normAutofit fontScale="90000"/>
          </a:bodyPr>
          <a:lstStyle/>
          <a:p>
            <a:r>
              <a:rPr lang="en-US" dirty="0"/>
              <a:t>Paralleling DC Power Supplies with Droop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248C70-43CE-1E72-01C1-567F00821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3602038"/>
            <a:ext cx="11146536" cy="1655762"/>
          </a:xfrm>
        </p:spPr>
        <p:txBody>
          <a:bodyPr>
            <a:normAutofit/>
          </a:bodyPr>
          <a:lstStyle/>
          <a:p>
            <a:r>
              <a:rPr lang="en-US" sz="3600" dirty="0"/>
              <a:t>Dr. Norbert Doerry and Dr. John V. Amy Jr.</a:t>
            </a:r>
          </a:p>
          <a:p>
            <a:r>
              <a:rPr lang="en-US" sz="3600"/>
              <a:t>December 11, </a:t>
            </a:r>
            <a:r>
              <a:rPr lang="en-US" sz="3600" dirty="0"/>
              <a:t>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C084B-07E5-24B0-CB63-2B75770D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FA8509-7E80-96BA-4B4C-909F7BF83FF9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2025 by Norbert Doerry and John Amy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DEC186D-6E5C-3235-B9CF-351D7954C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48F5F07-5C95-9B02-B3EA-7DA9B288A6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249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B1823-1910-AA3E-5D77-B071BE68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20AC5-8068-4CA2-332A-FC08265F6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53BE9-7BA0-D067-66D2-B3DAEEB2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0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50B7-07E1-E8B4-0D48-B4C5672F9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34F3B-1FB5-7BE0-23C4-95EA7338C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Droop is a technique for allowing two power supplies to share power when paralleled.</a:t>
            </a:r>
          </a:p>
          <a:p>
            <a:r>
              <a:rPr lang="en-US" dirty="0"/>
              <a:t>Each power supply has a steady state characteristic where the voltage it regulates to is a function of either the power or current.</a:t>
            </a:r>
          </a:p>
          <a:p>
            <a:pPr lvl="1"/>
            <a:r>
              <a:rPr lang="en-US" dirty="0"/>
              <a:t>Normally the relationship is linear: the voltage decreases as load increases</a:t>
            </a:r>
          </a:p>
          <a:p>
            <a:pPr lvl="1"/>
            <a:r>
              <a:rPr lang="en-US" dirty="0"/>
              <a:t>If current is used, the droop characteristic is equivalent to a resistor.</a:t>
            </a:r>
          </a:p>
          <a:p>
            <a:r>
              <a:rPr lang="en-US" dirty="0"/>
              <a:t>With a linear droop, the droop characteristic is often specified in terms of a percentage drop in voltage (referenced to the nominal no load voltage) at full load.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8BA3B-104E-0E55-662A-59BA66496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6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C08C9-28C4-C6B7-3187-C413C4264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based Droop for two dc 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52562-7FA2-A6A5-13E4-71C546C1D5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579961" cy="4351338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Each supply is modeled by a no-load (open circuit) voltage and a droop resistance.  </a:t>
                </a:r>
              </a:p>
              <a:p>
                <a:pPr lvl="1"/>
                <a:r>
                  <a:rPr lang="en-US" dirty="0"/>
                  <a:t>In real power supplies, the droop resistance is virtual – no physical resistor is needed.</a:t>
                </a:r>
              </a:p>
              <a:p>
                <a:pPr lvl="1"/>
                <a:r>
                  <a:rPr lang="en-US" dirty="0"/>
                  <a:t>Droop 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_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𝑟𝑎𝑡𝑒𝑑</m:t>
                            </m:r>
                          </m:sub>
                        </m:s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_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𝑛𝑜𝑚𝑖𝑛𝑎𝑙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Each source is assumed to prevent reverse power (such as using a </a:t>
                </a:r>
                <a:r>
                  <a:rPr lang="en-US"/>
                  <a:t>series diode)</a:t>
                </a:r>
                <a:endParaRPr lang="en-US" dirty="0"/>
              </a:p>
              <a:p>
                <a:r>
                  <a:rPr lang="en-US" dirty="0"/>
                  <a:t>The supply currents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/>
                  <a:t> and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/>
                  <a:t> must be non-negative.</a:t>
                </a:r>
              </a:p>
              <a:p>
                <a:pPr lvl="1"/>
                <a:r>
                  <a:rPr lang="en-US" dirty="0"/>
                  <a:t>Sources have unidirectional power flow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then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2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then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both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/>
                  <a:t> and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/>
                  <a:t>  are non-negative</a:t>
                </a:r>
              </a:p>
              <a:p>
                <a:pPr lvl="1"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52562-7FA2-A6A5-13E4-71C546C1D5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579961" cy="4351338"/>
              </a:xfrm>
              <a:blipFill>
                <a:blip r:embed="rId2"/>
                <a:stretch>
                  <a:fillRect l="-932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935142-245B-A59A-65C6-059825029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A diagram of a circuit&#10;&#10;AI-generated content may be incorrect.">
            <a:extLst>
              <a:ext uri="{FF2B5EF4-FFF2-40B4-BE49-F238E27FC236}">
                <a16:creationId xmlns:a16="http://schemas.microsoft.com/office/drawing/2014/main" id="{26321F4C-7361-2B4B-BD02-B47A8DB701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477" y="1501491"/>
            <a:ext cx="4716245" cy="1927509"/>
          </a:xfrm>
          <a:prstGeom prst="rect">
            <a:avLst/>
          </a:prstGeom>
        </p:spPr>
      </p:pic>
      <p:pic>
        <p:nvPicPr>
          <p:cNvPr id="7" name="Picture 6" descr="A yellow rectangular object with black text and white text&#10;&#10;AI-generated content may be incorrect.">
            <a:extLst>
              <a:ext uri="{FF2B5EF4-FFF2-40B4-BE49-F238E27FC236}">
                <a16:creationId xmlns:a16="http://schemas.microsoft.com/office/drawing/2014/main" id="{35BA8504-2B81-B7BA-D5D8-CA02A37FAB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477" y="3666875"/>
            <a:ext cx="4386772" cy="287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364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B9FF0-116F-FE08-6BF3-CFD46141A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 No Load Voltages and Resistances</a:t>
            </a:r>
            <a:br>
              <a:rPr lang="en-US" dirty="0"/>
            </a:br>
            <a:r>
              <a:rPr lang="en-US" dirty="0"/>
              <a:t>Vary the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AD0264-C96E-D5A4-F14E-B735CE1232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</p:spPr>
            <p:txBody>
              <a:bodyPr/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AD0264-C96E-D5A4-F14E-B735CE1232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  <a:blipFill>
                <a:blip r:embed="rId2"/>
                <a:stretch>
                  <a:fillRect l="-199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0030D-A12D-1F98-30A8-A62A3006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A diagram of a circuit&#10;&#10;AI-generated content may be incorrect.">
            <a:extLst>
              <a:ext uri="{FF2B5EF4-FFF2-40B4-BE49-F238E27FC236}">
                <a16:creationId xmlns:a16="http://schemas.microsoft.com/office/drawing/2014/main" id="{306D9ACA-7BE2-BC7A-B57E-6ECC9CC04C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841" y="2201222"/>
            <a:ext cx="4716245" cy="192750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F3E866-F63F-B0F9-EF1D-A2D125863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2309"/>
              </p:ext>
            </p:extLst>
          </p:nvPr>
        </p:nvGraphicFramePr>
        <p:xfrm>
          <a:off x="1582910" y="3086894"/>
          <a:ext cx="3872755" cy="186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551">
                  <a:extLst>
                    <a:ext uri="{9D8B030D-6E8A-4147-A177-3AD203B41FA5}">
                      <a16:colId xmlns:a16="http://schemas.microsoft.com/office/drawing/2014/main" val="2586798102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770866868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2448993785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334798759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64780549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9564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Ohm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Volts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5316734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9.52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0.95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73251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9.09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1.82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947277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8.68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1.32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1.32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2.63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8773988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8.33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1.67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3.33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77183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D356D2E-4D54-6559-D286-8F6DE3D5966E}"/>
              </a:ext>
            </a:extLst>
          </p:cNvPr>
          <p:cNvSpPr txBox="1"/>
          <p:nvPr/>
        </p:nvSpPr>
        <p:spPr>
          <a:xfrm>
            <a:off x="4194545" y="5610876"/>
            <a:ext cx="2579296" cy="369332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Equal sharing for all loads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FE8E5E0-355B-CFBB-A92C-DC8427D79DDC}"/>
                  </a:ext>
                </a:extLst>
              </p:cNvPr>
              <p:cNvSpPr txBox="1"/>
              <p:nvPr/>
            </p:nvSpPr>
            <p:spPr>
              <a:xfrm>
                <a:off x="7037934" y="4542991"/>
                <a:ext cx="4226859" cy="8185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FE8E5E0-355B-CFBB-A92C-DC8427D79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934" y="4542991"/>
                <a:ext cx="4226859" cy="8185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57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01139-D579-9E8E-C88A-5DCF49B13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F8AA8-BB16-4A9C-6E56-D289451A3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Equal No Load Voltages, Unequal Resistances</a:t>
            </a:r>
            <a:br>
              <a:rPr lang="en-US" dirty="0"/>
            </a:br>
            <a:r>
              <a:rPr lang="en-US" dirty="0"/>
              <a:t>Vary the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6C3572-1B11-EA44-1338-9A6B4E105B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</p:spPr>
            <p:txBody>
              <a:bodyPr/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=0.5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6C3572-1B11-EA44-1338-9A6B4E105B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  <a:blipFill>
                <a:blip r:embed="rId2"/>
                <a:stretch>
                  <a:fillRect l="-199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E0762-0261-1D07-575E-1553A327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 descr="A diagram of a circuit&#10;&#10;AI-generated content may be incorrect.">
            <a:extLst>
              <a:ext uri="{FF2B5EF4-FFF2-40B4-BE49-F238E27FC236}">
                <a16:creationId xmlns:a16="http://schemas.microsoft.com/office/drawing/2014/main" id="{CE314F83-8C62-98C2-A52C-CAC027E28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841" y="2201222"/>
            <a:ext cx="4716245" cy="192750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3C68B15-818D-2B43-D688-39B40D33E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503453"/>
              </p:ext>
            </p:extLst>
          </p:nvPr>
        </p:nvGraphicFramePr>
        <p:xfrm>
          <a:off x="1582910" y="3086894"/>
          <a:ext cx="3872755" cy="186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551">
                  <a:extLst>
                    <a:ext uri="{9D8B030D-6E8A-4147-A177-3AD203B41FA5}">
                      <a16:colId xmlns:a16="http://schemas.microsoft.com/office/drawing/2014/main" val="2586798102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770866868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2448993785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334798759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64780549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i="1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i="1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9564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Ohm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Volts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5316734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0.65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0.32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73251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1.25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0.63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1.88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947277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9.08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1.83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0.92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8773988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2.35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1.18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3.53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77183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1CACBFD-39BC-AE1F-70D7-106662FCB273}"/>
              </a:ext>
            </a:extLst>
          </p:cNvPr>
          <p:cNvSpPr txBox="1"/>
          <p:nvPr/>
        </p:nvSpPr>
        <p:spPr>
          <a:xfrm>
            <a:off x="4194545" y="5610876"/>
            <a:ext cx="3360215" cy="369332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Same sharing fraction for all loads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387BF6F-4B4C-B329-7FA5-5DCA04B278C4}"/>
                  </a:ext>
                </a:extLst>
              </p:cNvPr>
              <p:cNvSpPr txBox="1"/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387BF6F-4B4C-B329-7FA5-5DCA04B278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158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439CE-818D-893E-30D8-015BFCEE7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B62C6-204E-5727-8D62-96CB3F54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Unequal No Load Voltages, Equal Resistances</a:t>
            </a:r>
            <a:br>
              <a:rPr lang="en-US" dirty="0"/>
            </a:br>
            <a:r>
              <a:rPr lang="en-US" dirty="0"/>
              <a:t>Vary the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B36DC7-F6A3-8A50-8302-2EF25A016C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</p:spPr>
            <p:txBody>
              <a:bodyPr/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=11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1.0 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B36DC7-F6A3-8A50-8302-2EF25A016C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  <a:blipFill>
                <a:blip r:embed="rId2"/>
                <a:stretch>
                  <a:fillRect l="-199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A0346-9CAD-3EE5-1F45-B81D6A122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A diagram of a circuit&#10;&#10;AI-generated content may be incorrect.">
            <a:extLst>
              <a:ext uri="{FF2B5EF4-FFF2-40B4-BE49-F238E27FC236}">
                <a16:creationId xmlns:a16="http://schemas.microsoft.com/office/drawing/2014/main" id="{C41BFD57-AD32-350A-CDC3-1473E5C6F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841" y="2201222"/>
            <a:ext cx="4716245" cy="192750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B594AA-693D-6351-0F7E-D6C006A91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752562"/>
              </p:ext>
            </p:extLst>
          </p:nvPr>
        </p:nvGraphicFramePr>
        <p:xfrm>
          <a:off x="1582910" y="3086894"/>
          <a:ext cx="3872755" cy="186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551">
                  <a:extLst>
                    <a:ext uri="{9D8B030D-6E8A-4147-A177-3AD203B41FA5}">
                      <a16:colId xmlns:a16="http://schemas.microsoft.com/office/drawing/2014/main" val="2586798102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770866868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2448993785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334798759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64780549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9564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Ohm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Volts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5316734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73251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1.91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947277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1.88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2.76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8773988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2.25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77183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B24FC07-1412-9FFA-1B16-957889C245D0}"/>
              </a:ext>
            </a:extLst>
          </p:cNvPr>
          <p:cNvSpPr txBox="1"/>
          <p:nvPr/>
        </p:nvSpPr>
        <p:spPr>
          <a:xfrm>
            <a:off x="2511742" y="5577740"/>
            <a:ext cx="7041928" cy="369332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Increasing the voltage of one source creates an offset in current provided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7EFBCBB-E09C-C8E4-D665-DD0F64487FB9}"/>
                  </a:ext>
                </a:extLst>
              </p:cNvPr>
              <p:cNvSpPr txBox="1"/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7EFBCBB-E09C-C8E4-D665-DD0F64487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0864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815E2-61FA-0949-4941-07C654FEA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25A89-09B0-475E-76CC-056EE2BC6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Unequal No Load Voltages (Auctioneering), Equal Resistances, Vary the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3261E0-41F9-B39E-94E9-D0FA31CBFA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</p:spPr>
            <p:txBody>
              <a:bodyPr/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1.0 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3261E0-41F9-B39E-94E9-D0FA31CBFA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  <a:blipFill>
                <a:blip r:embed="rId2"/>
                <a:stretch>
                  <a:fillRect l="-199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3EBD5-1D2B-BB39-B0EB-D9AC998D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A diagram of a circuit&#10;&#10;AI-generated content may be incorrect.">
            <a:extLst>
              <a:ext uri="{FF2B5EF4-FFF2-40B4-BE49-F238E27FC236}">
                <a16:creationId xmlns:a16="http://schemas.microsoft.com/office/drawing/2014/main" id="{130F683F-39F9-61B7-7D71-B0E003A64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841" y="2201222"/>
            <a:ext cx="4716245" cy="192750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19991A-498E-8CE1-0067-E29F6A5303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890141"/>
              </p:ext>
            </p:extLst>
          </p:nvPr>
        </p:nvGraphicFramePr>
        <p:xfrm>
          <a:off x="1582910" y="3086894"/>
          <a:ext cx="3872755" cy="186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551">
                  <a:extLst>
                    <a:ext uri="{9D8B030D-6E8A-4147-A177-3AD203B41FA5}">
                      <a16:colId xmlns:a16="http://schemas.microsoft.com/office/drawing/2014/main" val="2586798102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770866868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2448993785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334798759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64780549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9564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Ohm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Volts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5316734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73251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1.67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947277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2.18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0.18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2.37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8773988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2.50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77183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E2C3847-2105-3950-75EE-AB33F5D17C44}"/>
              </a:ext>
            </a:extLst>
          </p:cNvPr>
          <p:cNvSpPr txBox="1"/>
          <p:nvPr/>
        </p:nvSpPr>
        <p:spPr>
          <a:xfrm>
            <a:off x="1367462" y="5474035"/>
            <a:ext cx="8614738" cy="1200329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/>
              <a:t>If voltage sources are significantly different, the lower voltage source will only contribute at high power levels.</a:t>
            </a:r>
          </a:p>
          <a:p>
            <a:r>
              <a:rPr lang="en-US" dirty="0"/>
              <a:t>Alternately, if at lower power levels, the lower voltage source will only contribute if the higher voltage source drops offline.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1C0B26-E9B5-AF14-F517-640E1CEE3A92}"/>
                  </a:ext>
                </a:extLst>
              </p:cNvPr>
              <p:cNvSpPr txBox="1"/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1C0B26-E9B5-AF14-F517-640E1CEE3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957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F22B8-87B7-6F43-226D-5FFB1531B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5A25D-5746-BF20-80D9-981774665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Peak Shaving (Energy Storage) 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8BA523-627E-F549-C98E-32361109D8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</p:spPr>
            <p:txBody>
              <a:bodyPr/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𝑉𝑜𝑙𝑡𝑠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1.0 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𝑜h𝑚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8BA523-627E-F549-C98E-32361109D8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493444" cy="4351338"/>
              </a:xfrm>
              <a:blipFill>
                <a:blip r:embed="rId2"/>
                <a:stretch>
                  <a:fillRect l="-199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7322D-CD2F-A293-DAC1-F2D9D0C3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 descr="A diagram of a circuit&#10;&#10;AI-generated content may be incorrect.">
            <a:extLst>
              <a:ext uri="{FF2B5EF4-FFF2-40B4-BE49-F238E27FC236}">
                <a16:creationId xmlns:a16="http://schemas.microsoft.com/office/drawing/2014/main" id="{4C823450-0C6A-6D74-B21C-4EFDD46F9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841" y="2201222"/>
            <a:ext cx="4716245" cy="192750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5BC955-E74E-AF9A-F387-0A971E347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597411"/>
              </p:ext>
            </p:extLst>
          </p:nvPr>
        </p:nvGraphicFramePr>
        <p:xfrm>
          <a:off x="1582910" y="3086894"/>
          <a:ext cx="3872755" cy="186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551">
                  <a:extLst>
                    <a:ext uri="{9D8B030D-6E8A-4147-A177-3AD203B41FA5}">
                      <a16:colId xmlns:a16="http://schemas.microsoft.com/office/drawing/2014/main" val="2586798102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770866868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2448993785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334798759"/>
                    </a:ext>
                  </a:extLst>
                </a:gridCol>
                <a:gridCol w="774551">
                  <a:extLst>
                    <a:ext uri="{9D8B030D-6E8A-4147-A177-3AD203B41FA5}">
                      <a16:colId xmlns:a16="http://schemas.microsoft.com/office/drawing/2014/main" val="164780549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9564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Ohm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Volts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600"/>
                        </a:spcAft>
                        <a:buNone/>
                      </a:pP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Amps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5316734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73251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1.67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947277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0.42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8773988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1.20</a:t>
                      </a:r>
                    </a:p>
                  </a:txBody>
                  <a:tcPr marL="7620" marR="7620" marT="762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77183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3C3BF13-AFE8-DB4A-FDFC-7F5933C1210B}"/>
              </a:ext>
            </a:extLst>
          </p:cNvPr>
          <p:cNvSpPr txBox="1"/>
          <p:nvPr/>
        </p:nvSpPr>
        <p:spPr>
          <a:xfrm>
            <a:off x="3057300" y="5674283"/>
            <a:ext cx="6063327" cy="369332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Minimum Load Voltage fixed, Load current for Source 1 limited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498B8C-62BD-59ED-F9A5-0A8D536DDC5D}"/>
                  </a:ext>
                </a:extLst>
              </p:cNvPr>
              <p:cNvSpPr txBox="1"/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498B8C-62BD-59ED-F9A5-0A8D536DDC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934" y="4542991"/>
                <a:ext cx="4165387" cy="8185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630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574F8-4B80-E692-092A-FEB25D936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Droop In AC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FD132-E7E2-ADD3-57BC-6E53F26FA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 droop as a function of real power</a:t>
            </a:r>
          </a:p>
          <a:p>
            <a:pPr lvl="1"/>
            <a:r>
              <a:rPr lang="en-US" dirty="0"/>
              <a:t>As real power supplied by source increases, the frequency decreases</a:t>
            </a:r>
          </a:p>
          <a:p>
            <a:pPr lvl="1"/>
            <a:r>
              <a:rPr lang="en-US" dirty="0"/>
              <a:t>Enables sharing of real power among multiple generators</a:t>
            </a:r>
          </a:p>
          <a:p>
            <a:r>
              <a:rPr lang="en-US" dirty="0"/>
              <a:t>Voltage droop as a function of current, apparent power, or reactive power</a:t>
            </a:r>
          </a:p>
          <a:p>
            <a:pPr lvl="1"/>
            <a:r>
              <a:rPr lang="en-US" dirty="0"/>
              <a:t>As current, apparent power, or reactive power increases, voltage decreases</a:t>
            </a:r>
          </a:p>
          <a:p>
            <a:pPr lvl="1"/>
            <a:r>
              <a:rPr lang="en-US" dirty="0"/>
              <a:t>Enables sharing of reactive power among multiple generators </a:t>
            </a:r>
          </a:p>
          <a:p>
            <a:pPr lvl="2"/>
            <a:r>
              <a:rPr lang="en-US" dirty="0"/>
              <a:t>If current or apparent power is used, assumes the real power is shared appropriately.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3D607-5418-2C6E-74F9-3BC05749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70F2-EF2A-48C9-8162-12667630CB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48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806</Words>
  <Application>Microsoft Office PowerPoint</Application>
  <PresentationFormat>Widescreen</PresentationFormat>
  <Paragraphs>218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 Narrow</vt:lpstr>
      <vt:lpstr>Arial</vt:lpstr>
      <vt:lpstr>Calibri</vt:lpstr>
      <vt:lpstr>Calibri Light</vt:lpstr>
      <vt:lpstr>Cambria Math</vt:lpstr>
      <vt:lpstr>Times New Roman</vt:lpstr>
      <vt:lpstr>Office Theme</vt:lpstr>
      <vt:lpstr>Paralleling DC Power Supplies with Droop</vt:lpstr>
      <vt:lpstr>Introduction</vt:lpstr>
      <vt:lpstr>Current based Droop for two dc sources</vt:lpstr>
      <vt:lpstr>Equal No Load Voltages and Resistances Vary the Load</vt:lpstr>
      <vt:lpstr>Equal No Load Voltages, Unequal Resistances Vary the Load</vt:lpstr>
      <vt:lpstr>Unequal No Load Voltages, Equal Resistances Vary the Load</vt:lpstr>
      <vt:lpstr>Unequal No Load Voltages (Auctioneering), Equal Resistances, Vary the Load</vt:lpstr>
      <vt:lpstr>Peak Shaving (Energy Storage) Example </vt:lpstr>
      <vt:lpstr>Droop In AC Systems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Paralleling DC Power Supplies with droop</dc:title>
  <dc:creator>Norbert Doerry</dc:creator>
  <cp:lastModifiedBy>Norbert Doerry</cp:lastModifiedBy>
  <cp:revision>38</cp:revision>
  <dcterms:created xsi:type="dcterms:W3CDTF">2024-06-09T14:03:08Z</dcterms:created>
  <dcterms:modified xsi:type="dcterms:W3CDTF">2025-12-12T19:10:32Z</dcterms:modified>
</cp:coreProperties>
</file>